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76" r:id="rId4"/>
    <p:sldId id="273" r:id="rId5"/>
    <p:sldId id="277" r:id="rId6"/>
    <p:sldId id="274" r:id="rId7"/>
    <p:sldId id="278" r:id="rId8"/>
    <p:sldId id="275" r:id="rId9"/>
    <p:sldId id="279" r:id="rId10"/>
    <p:sldId id="287" r:id="rId11"/>
    <p:sldId id="257" r:id="rId12"/>
    <p:sldId id="260" r:id="rId13"/>
    <p:sldId id="286" r:id="rId14"/>
    <p:sldId id="284" r:id="rId15"/>
    <p:sldId id="281" r:id="rId16"/>
    <p:sldId id="285" r:id="rId17"/>
    <p:sldId id="270" r:id="rId18"/>
    <p:sldId id="268" r:id="rId19"/>
    <p:sldId id="269" r:id="rId20"/>
    <p:sldId id="283" r:id="rId21"/>
    <p:sldId id="258" r:id="rId22"/>
    <p:sldId id="259" r:id="rId23"/>
    <p:sldId id="26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4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9/24/2018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9/24/2018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9/24/2018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yyd2kII-8D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ala.org/bbooks/frequentlychallengedbook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O19TVmXWcy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bannedbooksweek.org/mappingcensorshi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loc.gov/bookfest/books-that-shaped-americ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poemhunter.com/shel-silverstein-2/poem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Banned books week	</a:t>
            </a:r>
          </a:p>
        </p:txBody>
      </p:sp>
      <p:sp>
        <p:nvSpPr>
          <p:cNvPr id="3" name="Subtitle 2"/>
          <p:cNvSpPr>
            <a:spLocks noGrp="1"/>
          </p:cNvSpPr>
          <p:nvPr>
            <p:ph type="subTitle" idx="1"/>
          </p:nvPr>
        </p:nvSpPr>
        <p:spPr/>
        <p:txBody>
          <a:bodyPr/>
          <a:lstStyle/>
          <a:p>
            <a:r>
              <a:rPr lang="en-US" dirty="0"/>
              <a:t>Celebrating the freedom to read</a:t>
            </a:r>
          </a:p>
        </p:txBody>
      </p:sp>
    </p:spTree>
    <p:extLst>
      <p:ext uri="{BB962C8B-B14F-4D97-AF65-F5344CB8AC3E}">
        <p14:creationId xmlns:p14="http://schemas.microsoft.com/office/powerpoint/2010/main" val="330871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Challenged Books of 2017</a:t>
            </a:r>
            <a:endParaRPr lang="en-US" dirty="0"/>
          </a:p>
        </p:txBody>
      </p:sp>
      <p:sp>
        <p:nvSpPr>
          <p:cNvPr id="3" name="Content Placeholder 2"/>
          <p:cNvSpPr>
            <a:spLocks noGrp="1"/>
          </p:cNvSpPr>
          <p:nvPr>
            <p:ph sz="quarter" idx="13"/>
          </p:nvPr>
        </p:nvSpPr>
        <p:spPr/>
        <p:txBody>
          <a:bodyPr/>
          <a:lstStyle/>
          <a:p>
            <a:r>
              <a:rPr lang="en-US" dirty="0">
                <a:hlinkClick r:id="rId2"/>
              </a:rPr>
              <a:t>https://</a:t>
            </a:r>
            <a:r>
              <a:rPr lang="en-US" dirty="0" smtClean="0">
                <a:hlinkClick r:id="rId2"/>
              </a:rPr>
              <a:t>www.youtube.com/watch?v=yyd2kII-8D4</a:t>
            </a:r>
            <a:endParaRPr lang="en-US" dirty="0" smtClean="0"/>
          </a:p>
          <a:p>
            <a:endParaRPr lang="en-US" dirty="0"/>
          </a:p>
        </p:txBody>
      </p:sp>
    </p:spTree>
    <p:extLst>
      <p:ext uri="{BB962C8B-B14F-4D97-AF65-F5344CB8AC3E}">
        <p14:creationId xmlns:p14="http://schemas.microsoft.com/office/powerpoint/2010/main" val="2084222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t>
            </a:r>
            <a:r>
              <a:rPr lang="en-US" dirty="0" err="1"/>
              <a:t>amendement</a:t>
            </a:r>
            <a:endParaRPr lang="en-US" dirty="0"/>
          </a:p>
        </p:txBody>
      </p:sp>
      <p:sp>
        <p:nvSpPr>
          <p:cNvPr id="3" name="Content Placeholder 2"/>
          <p:cNvSpPr>
            <a:spLocks noGrp="1"/>
          </p:cNvSpPr>
          <p:nvPr>
            <p:ph sz="quarter" idx="13"/>
          </p:nvPr>
        </p:nvSpPr>
        <p:spPr/>
        <p:txBody>
          <a:bodyPr>
            <a:normAutofit lnSpcReduction="10000"/>
          </a:bodyPr>
          <a:lstStyle/>
          <a:p>
            <a:r>
              <a:rPr lang="en-US" sz="3200" dirty="0">
                <a:latin typeface="Aharoni" panose="02010803020104030203" pitchFamily="2" charset="-79"/>
                <a:cs typeface="Aharoni" panose="02010803020104030203" pitchFamily="2" charset="-79"/>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p>
          <a:p>
            <a:endParaRPr lang="en-US" dirty="0"/>
          </a:p>
        </p:txBody>
      </p:sp>
    </p:spTree>
    <p:extLst>
      <p:ext uri="{BB962C8B-B14F-4D97-AF65-F5344CB8AC3E}">
        <p14:creationId xmlns:p14="http://schemas.microsoft.com/office/powerpoint/2010/main" val="3575554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BBW exist?</a:t>
            </a:r>
          </a:p>
        </p:txBody>
      </p:sp>
      <p:sp>
        <p:nvSpPr>
          <p:cNvPr id="3" name="Content Placeholder 2"/>
          <p:cNvSpPr>
            <a:spLocks noGrp="1"/>
          </p:cNvSpPr>
          <p:nvPr>
            <p:ph sz="quarter" idx="13"/>
          </p:nvPr>
        </p:nvSpPr>
        <p:spPr>
          <a:xfrm>
            <a:off x="685800" y="1619794"/>
            <a:ext cx="10394707" cy="3971109"/>
          </a:xfrm>
        </p:spPr>
        <p:txBody>
          <a:bodyPr>
            <a:normAutofit fontScale="55000" lnSpcReduction="20000"/>
          </a:bodyPr>
          <a:lstStyle/>
          <a:p>
            <a:r>
              <a:rPr lang="en-US" sz="2900" b="1" dirty="0">
                <a:latin typeface="Aharoni" panose="02010803020104030203" pitchFamily="2" charset="-79"/>
                <a:cs typeface="Aharoni" panose="02010803020104030203" pitchFamily="2" charset="-79"/>
              </a:rPr>
              <a:t>September </a:t>
            </a:r>
            <a:r>
              <a:rPr lang="en-US" sz="2900" b="1" dirty="0" smtClean="0">
                <a:latin typeface="Aharoni" panose="02010803020104030203" pitchFamily="2" charset="-79"/>
                <a:cs typeface="Aharoni" panose="02010803020104030203" pitchFamily="2" charset="-79"/>
              </a:rPr>
              <a:t>24 </a:t>
            </a:r>
            <a:r>
              <a:rPr lang="en-US" sz="2900" b="1" dirty="0">
                <a:latin typeface="Aharoni" panose="02010803020104030203" pitchFamily="2" charset="-79"/>
                <a:cs typeface="Aharoni" panose="02010803020104030203" pitchFamily="2" charset="-79"/>
              </a:rPr>
              <a:t>− </a:t>
            </a:r>
            <a:r>
              <a:rPr lang="en-US" sz="2900" b="1" dirty="0" smtClean="0">
                <a:latin typeface="Aharoni" panose="02010803020104030203" pitchFamily="2" charset="-79"/>
                <a:cs typeface="Aharoni" panose="02010803020104030203" pitchFamily="2" charset="-79"/>
              </a:rPr>
              <a:t>30, 2017</a:t>
            </a:r>
            <a:endParaRPr lang="en-US" sz="2900" b="1" dirty="0">
              <a:latin typeface="Aharoni" panose="02010803020104030203" pitchFamily="2" charset="-79"/>
              <a:cs typeface="Aharoni" panose="02010803020104030203" pitchFamily="2" charset="-79"/>
            </a:endParaRPr>
          </a:p>
          <a:p>
            <a:r>
              <a:rPr lang="en-US" sz="2900" dirty="0">
                <a:latin typeface="Aharoni" panose="02010803020104030203" pitchFamily="2" charset="-79"/>
                <a:cs typeface="Aharoni" panose="02010803020104030203" pitchFamily="2" charset="-79"/>
              </a:rPr>
              <a:t>Banned Books Week is an annual event celebrating the freedom to read. Typically held during the last week of September, it highlights the value of free and open access to information. Banned Books Week brings together the entire book community; librarians, booksellers, publishers, journalists, teachers, and readers of all types, in shared support of the freedom to seek and to express ideas, even those some consider unorthodox or unpopular.</a:t>
            </a:r>
          </a:p>
          <a:p>
            <a:r>
              <a:rPr lang="en-US" sz="2900" dirty="0">
                <a:latin typeface="Aharoni" panose="02010803020104030203" pitchFamily="2" charset="-79"/>
                <a:cs typeface="Aharoni" panose="02010803020104030203" pitchFamily="2" charset="-79"/>
              </a:rPr>
              <a:t>By focusing on efforts across the country to remove or restrict access to books, Banned Books Week draws national attention to the harms of censorship. Check out the </a:t>
            </a:r>
            <a:r>
              <a:rPr lang="en-US" sz="2900" dirty="0">
                <a:latin typeface="Aharoni" panose="02010803020104030203" pitchFamily="2" charset="-79"/>
                <a:cs typeface="Aharoni" panose="02010803020104030203" pitchFamily="2" charset="-79"/>
                <a:hlinkClick r:id="rId2"/>
              </a:rPr>
              <a:t>frequently challenged books </a:t>
            </a:r>
            <a:r>
              <a:rPr lang="en-US" sz="2900" dirty="0">
                <a:latin typeface="Aharoni" panose="02010803020104030203" pitchFamily="2" charset="-79"/>
                <a:cs typeface="Aharoni" panose="02010803020104030203" pitchFamily="2" charset="-79"/>
              </a:rPr>
              <a:t>section to explore the issues and controversies around book challenges and book banning. The books featured during Banned Books Week have all been targeted with removal or restrictions in libraries and schools. While books have been and continue to be banned, part of the Banned Books Week celebration is the fact that, in a majority of cases, the books have remained available. This happens only thanks to the efforts of librarians, teachers, students, and community members who stand up and speak out for the freedom to read.</a:t>
            </a:r>
          </a:p>
          <a:p>
            <a:pPr marL="3657600" lvl="8" indent="0">
              <a:buNone/>
            </a:pPr>
            <a:r>
              <a:rPr lang="en-US" sz="2900" dirty="0">
                <a:latin typeface="Aharoni" panose="02010803020104030203" pitchFamily="2" charset="-79"/>
                <a:cs typeface="Aharoni" panose="02010803020104030203" pitchFamily="2" charset="-79"/>
              </a:rPr>
              <a:t>ALA.org</a:t>
            </a:r>
          </a:p>
          <a:p>
            <a:endParaRPr lang="en-US" dirty="0"/>
          </a:p>
        </p:txBody>
      </p:sp>
    </p:spTree>
    <p:extLst>
      <p:ext uri="{BB962C8B-B14F-4D97-AF65-F5344CB8AC3E}">
        <p14:creationId xmlns:p14="http://schemas.microsoft.com/office/powerpoint/2010/main" val="619072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04319" cy="5867095"/>
          </a:xfrm>
          <a:prstGeom prst="rect">
            <a:avLst/>
          </a:prstGeom>
        </p:spPr>
      </p:pic>
    </p:spTree>
    <p:extLst>
      <p:ext uri="{BB962C8B-B14F-4D97-AF65-F5344CB8AC3E}">
        <p14:creationId xmlns:p14="http://schemas.microsoft.com/office/powerpoint/2010/main" val="3007659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189" y="-1"/>
            <a:ext cx="11639005" cy="5564777"/>
          </a:xfrm>
        </p:spPr>
      </p:pic>
    </p:spTree>
    <p:extLst>
      <p:ext uri="{BB962C8B-B14F-4D97-AF65-F5344CB8AC3E}">
        <p14:creationId xmlns:p14="http://schemas.microsoft.com/office/powerpoint/2010/main" val="3178032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books challenged?</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30030" b="30030"/>
          <a:stretch>
            <a:fillRect/>
          </a:stretch>
        </p:blipFill>
        <p:spPr>
          <a:xfrm>
            <a:off x="685801" y="143691"/>
            <a:ext cx="10392513" cy="3954898"/>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937098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8640" cy="5867095"/>
          </a:xfrm>
          <a:prstGeom prst="rect">
            <a:avLst/>
          </a:prstGeom>
        </p:spPr>
      </p:pic>
    </p:spTree>
    <p:extLst>
      <p:ext uri="{BB962C8B-B14F-4D97-AF65-F5344CB8AC3E}">
        <p14:creationId xmlns:p14="http://schemas.microsoft.com/office/powerpoint/2010/main" val="1033367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initiates the challenges?</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75592" y="2063750"/>
            <a:ext cx="4415366" cy="3311525"/>
          </a:xfrm>
        </p:spPr>
      </p:pic>
    </p:spTree>
    <p:extLst>
      <p:ext uri="{BB962C8B-B14F-4D97-AF65-F5344CB8AC3E}">
        <p14:creationId xmlns:p14="http://schemas.microsoft.com/office/powerpoint/2010/main" val="3185741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by reason</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75592" y="2063750"/>
            <a:ext cx="4415366" cy="3311525"/>
          </a:xfrm>
        </p:spPr>
      </p:pic>
    </p:spTree>
    <p:extLst>
      <p:ext uri="{BB962C8B-B14F-4D97-AF65-F5344CB8AC3E}">
        <p14:creationId xmlns:p14="http://schemas.microsoft.com/office/powerpoint/2010/main" val="3514143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by institution</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75592" y="2063750"/>
            <a:ext cx="4415366" cy="3311525"/>
          </a:xfrm>
        </p:spPr>
      </p:pic>
    </p:spTree>
    <p:extLst>
      <p:ext uri="{BB962C8B-B14F-4D97-AF65-F5344CB8AC3E}">
        <p14:creationId xmlns:p14="http://schemas.microsoft.com/office/powerpoint/2010/main" val="3417607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not to have to dry the dishes</a:t>
            </a:r>
            <a:br>
              <a:rPr lang="en-US" dirty="0"/>
            </a:br>
            <a:r>
              <a:rPr lang="en-US" dirty="0" err="1"/>
              <a:t>shel</a:t>
            </a:r>
            <a:r>
              <a:rPr lang="en-US" dirty="0"/>
              <a:t> </a:t>
            </a:r>
            <a:r>
              <a:rPr lang="en-US" dirty="0" err="1"/>
              <a:t>silverstein</a:t>
            </a:r>
            <a:endParaRPr lang="en-US" dirty="0"/>
          </a:p>
        </p:txBody>
      </p:sp>
      <p:pic>
        <p:nvPicPr>
          <p:cNvPr id="4" name="Content Placeholder 3"/>
          <p:cNvPicPr>
            <a:picLocks noGrp="1" noChangeAspect="1"/>
          </p:cNvPicPr>
          <p:nvPr>
            <p:ph sz="quarter" idx="13"/>
          </p:nvPr>
        </p:nvPicPr>
        <p:blipFill>
          <a:blip r:embed="rId2"/>
          <a:stretch>
            <a:fillRect/>
          </a:stretch>
        </p:blipFill>
        <p:spPr>
          <a:xfrm>
            <a:off x="2743199" y="1837765"/>
            <a:ext cx="6048103" cy="3753137"/>
          </a:xfrm>
        </p:spPr>
      </p:pic>
    </p:spTree>
    <p:extLst>
      <p:ext uri="{BB962C8B-B14F-4D97-AF65-F5344CB8AC3E}">
        <p14:creationId xmlns:p14="http://schemas.microsoft.com/office/powerpoint/2010/main" val="1162972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banned books of 2016</a:t>
            </a:r>
            <a:endParaRPr lang="en-US" dirty="0"/>
          </a:p>
        </p:txBody>
      </p:sp>
      <p:sp>
        <p:nvSpPr>
          <p:cNvPr id="3" name="Content Placeholder 2"/>
          <p:cNvSpPr>
            <a:spLocks noGrp="1"/>
          </p:cNvSpPr>
          <p:nvPr>
            <p:ph sz="quarter" idx="13"/>
          </p:nvPr>
        </p:nvSpPr>
        <p:spPr/>
        <p:txBody>
          <a:bodyPr/>
          <a:lstStyle/>
          <a:p>
            <a:r>
              <a:rPr lang="en-US" dirty="0">
                <a:hlinkClick r:id="rId2"/>
              </a:rPr>
              <a:t>https://</a:t>
            </a:r>
            <a:r>
              <a:rPr lang="en-US" dirty="0" smtClean="0">
                <a:hlinkClick r:id="rId2"/>
              </a:rPr>
              <a:t>youtu.be/O19TVmXWcyI</a:t>
            </a:r>
            <a:endParaRPr lang="en-US" dirty="0" smtClean="0"/>
          </a:p>
          <a:p>
            <a:endParaRPr lang="en-US" dirty="0" smtClean="0"/>
          </a:p>
          <a:p>
            <a:endParaRPr lang="en-US" dirty="0"/>
          </a:p>
        </p:txBody>
      </p:sp>
    </p:spTree>
    <p:extLst>
      <p:ext uri="{BB962C8B-B14F-4D97-AF65-F5344CB8AC3E}">
        <p14:creationId xmlns:p14="http://schemas.microsoft.com/office/powerpoint/2010/main" val="714644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books being banned?</a:t>
            </a:r>
          </a:p>
        </p:txBody>
      </p:sp>
      <p:sp>
        <p:nvSpPr>
          <p:cNvPr id="3" name="Content Placeholder 2"/>
          <p:cNvSpPr>
            <a:spLocks noGrp="1"/>
          </p:cNvSpPr>
          <p:nvPr>
            <p:ph sz="quarter" idx="13"/>
          </p:nvPr>
        </p:nvSpPr>
        <p:spPr/>
        <p:txBody>
          <a:bodyPr/>
          <a:lstStyle/>
          <a:p>
            <a:r>
              <a:rPr lang="en-US" u="sng" dirty="0">
                <a:hlinkClick r:id="rId2"/>
              </a:rPr>
              <a:t>http://www.bannedbooksweek.org/mappingcensorship</a:t>
            </a:r>
            <a:endParaRPr lang="en-US" dirty="0"/>
          </a:p>
          <a:p>
            <a:endParaRPr lang="en-US" dirty="0"/>
          </a:p>
        </p:txBody>
      </p:sp>
    </p:spTree>
    <p:extLst>
      <p:ext uri="{BB962C8B-B14F-4D97-AF65-F5344CB8AC3E}">
        <p14:creationId xmlns:p14="http://schemas.microsoft.com/office/powerpoint/2010/main" val="1519470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Books that shaped </a:t>
            </a:r>
            <a:r>
              <a:rPr lang="en-US" dirty="0" err="1"/>
              <a:t>america</a:t>
            </a:r>
            <a:endParaRPr lang="en-US" dirty="0"/>
          </a:p>
        </p:txBody>
      </p:sp>
      <p:sp>
        <p:nvSpPr>
          <p:cNvPr id="3" name="Content Placeholder 2"/>
          <p:cNvSpPr>
            <a:spLocks noGrp="1"/>
          </p:cNvSpPr>
          <p:nvPr>
            <p:ph sz="quarter" idx="13"/>
          </p:nvPr>
        </p:nvSpPr>
        <p:spPr/>
        <p:txBody>
          <a:bodyPr/>
          <a:lstStyle/>
          <a:p>
            <a:endParaRPr lang="en-US" u="sng" dirty="0">
              <a:hlinkClick r:id="rId2"/>
            </a:endParaRPr>
          </a:p>
          <a:p>
            <a:r>
              <a:rPr lang="en-US" dirty="0">
                <a:hlinkClick r:id="rId2"/>
              </a:rPr>
              <a:t>http://www.loc.gov/bookfest/books-that-shaped-america/</a:t>
            </a:r>
            <a:endParaRPr lang="en-US" dirty="0"/>
          </a:p>
          <a:p>
            <a:r>
              <a:rPr lang="en-US" dirty="0"/>
              <a:t>How many banned or challenged books can you find on the library of congress’s list of books that shaped America?</a:t>
            </a:r>
          </a:p>
          <a:p>
            <a:endParaRPr lang="en-US" dirty="0"/>
          </a:p>
        </p:txBody>
      </p:sp>
    </p:spTree>
    <p:extLst>
      <p:ext uri="{BB962C8B-B14F-4D97-AF65-F5344CB8AC3E}">
        <p14:creationId xmlns:p14="http://schemas.microsoft.com/office/powerpoint/2010/main" val="1284209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619794" y="0"/>
            <a:ext cx="8138160" cy="6084660"/>
          </a:xfrm>
        </p:spPr>
      </p:pic>
    </p:spTree>
    <p:extLst>
      <p:ext uri="{BB962C8B-B14F-4D97-AF65-F5344CB8AC3E}">
        <p14:creationId xmlns:p14="http://schemas.microsoft.com/office/powerpoint/2010/main" val="3082723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not to have to dry the dishes</a:t>
            </a:r>
          </a:p>
        </p:txBody>
      </p:sp>
      <p:sp>
        <p:nvSpPr>
          <p:cNvPr id="3" name="Content Placeholder 2"/>
          <p:cNvSpPr>
            <a:spLocks noGrp="1"/>
          </p:cNvSpPr>
          <p:nvPr>
            <p:ph sz="quarter" idx="13"/>
          </p:nvPr>
        </p:nvSpPr>
        <p:spPr/>
        <p:txBody>
          <a:bodyPr/>
          <a:lstStyle/>
          <a:p>
            <a:pPr marL="0" indent="0">
              <a:buNone/>
            </a:pPr>
            <a:endParaRPr lang="en-US" dirty="0"/>
          </a:p>
        </p:txBody>
      </p:sp>
      <p:sp>
        <p:nvSpPr>
          <p:cNvPr id="4" name="Rectangle 3"/>
          <p:cNvSpPr/>
          <p:nvPr/>
        </p:nvSpPr>
        <p:spPr>
          <a:xfrm>
            <a:off x="634999" y="2476500"/>
            <a:ext cx="10445507" cy="2308324"/>
          </a:xfrm>
          <a:prstGeom prst="rect">
            <a:avLst/>
          </a:prstGeom>
        </p:spPr>
        <p:txBody>
          <a:bodyPr wrap="square">
            <a:spAutoFit/>
          </a:bodyPr>
          <a:lstStyle/>
          <a:p>
            <a:r>
              <a:rPr lang="en-US" sz="3600" dirty="0">
                <a:latin typeface="Aharoni" panose="02010803020104030203" pitchFamily="2" charset="-79"/>
                <a:cs typeface="Aharoni" panose="02010803020104030203" pitchFamily="2" charset="-79"/>
              </a:rPr>
              <a:t>Challenged and then banned at Cunningham Elementary School in Wisconsin because it, “encourages children to break dishes so they won’t have to dry them.” </a:t>
            </a:r>
          </a:p>
        </p:txBody>
      </p:sp>
    </p:spTree>
    <p:extLst>
      <p:ext uri="{BB962C8B-B14F-4D97-AF65-F5344CB8AC3E}">
        <p14:creationId xmlns:p14="http://schemas.microsoft.com/office/powerpoint/2010/main" val="300788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Dreadful - </a:t>
            </a:r>
            <a:r>
              <a:rPr lang="en-US" dirty="0" err="1" smtClean="0"/>
              <a:t>shel</a:t>
            </a:r>
            <a:r>
              <a:rPr lang="en-US" dirty="0" smtClean="0"/>
              <a:t> </a:t>
            </a:r>
            <a:r>
              <a:rPr lang="en-US" dirty="0" err="1"/>
              <a:t>silverstein</a:t>
            </a:r>
            <a:endParaRPr lang="en-US" dirty="0"/>
          </a:p>
        </p:txBody>
      </p:sp>
      <p:sp>
        <p:nvSpPr>
          <p:cNvPr id="3" name="Content Placeholder 2"/>
          <p:cNvSpPr>
            <a:spLocks noGrp="1"/>
          </p:cNvSpPr>
          <p:nvPr>
            <p:ph sz="quarter" idx="13"/>
          </p:nvPr>
        </p:nvSpPr>
        <p:spPr>
          <a:xfrm>
            <a:off x="685800" y="1843940"/>
            <a:ext cx="5088714" cy="3530645"/>
          </a:xfrm>
        </p:spPr>
        <p:txBody>
          <a:bodyPr>
            <a:normAutofit fontScale="25000" lnSpcReduction="20000"/>
          </a:bodyPr>
          <a:lstStyle/>
          <a:p>
            <a:r>
              <a:rPr lang="en-US" sz="5600" dirty="0">
                <a:latin typeface="Aharoni" panose="02010803020104030203" pitchFamily="2" charset="-79"/>
                <a:cs typeface="Aharoni" panose="02010803020104030203" pitchFamily="2" charset="-79"/>
              </a:rPr>
              <a:t>Someone ate the baby.</a:t>
            </a:r>
            <a:br>
              <a:rPr lang="en-US" sz="5600" dirty="0">
                <a:latin typeface="Aharoni" panose="02010803020104030203" pitchFamily="2" charset="-79"/>
                <a:cs typeface="Aharoni" panose="02010803020104030203" pitchFamily="2" charset="-79"/>
              </a:rPr>
            </a:br>
            <a:r>
              <a:rPr lang="en-US" sz="5600" dirty="0">
                <a:latin typeface="Aharoni" panose="02010803020104030203" pitchFamily="2" charset="-79"/>
                <a:cs typeface="Aharoni" panose="02010803020104030203" pitchFamily="2" charset="-79"/>
              </a:rPr>
              <a:t>It's rather sad to say.</a:t>
            </a:r>
            <a:br>
              <a:rPr lang="en-US" sz="5600" dirty="0">
                <a:latin typeface="Aharoni" panose="02010803020104030203" pitchFamily="2" charset="-79"/>
                <a:cs typeface="Aharoni" panose="02010803020104030203" pitchFamily="2" charset="-79"/>
              </a:rPr>
            </a:br>
            <a:r>
              <a:rPr lang="en-US" sz="5600" dirty="0">
                <a:latin typeface="Aharoni" panose="02010803020104030203" pitchFamily="2" charset="-79"/>
                <a:cs typeface="Aharoni" panose="02010803020104030203" pitchFamily="2" charset="-79"/>
              </a:rPr>
              <a:t>Someone ate the baby</a:t>
            </a:r>
            <a:br>
              <a:rPr lang="en-US" sz="5600" dirty="0">
                <a:latin typeface="Aharoni" panose="02010803020104030203" pitchFamily="2" charset="-79"/>
                <a:cs typeface="Aharoni" panose="02010803020104030203" pitchFamily="2" charset="-79"/>
              </a:rPr>
            </a:br>
            <a:r>
              <a:rPr lang="en-US" sz="5600" dirty="0">
                <a:latin typeface="Aharoni" panose="02010803020104030203" pitchFamily="2" charset="-79"/>
                <a:cs typeface="Aharoni" panose="02010803020104030203" pitchFamily="2" charset="-79"/>
              </a:rPr>
              <a:t>So she won't be out to play.</a:t>
            </a:r>
            <a:br>
              <a:rPr lang="en-US" sz="5600" dirty="0">
                <a:latin typeface="Aharoni" panose="02010803020104030203" pitchFamily="2" charset="-79"/>
                <a:cs typeface="Aharoni" panose="02010803020104030203" pitchFamily="2" charset="-79"/>
              </a:rPr>
            </a:br>
            <a:r>
              <a:rPr lang="en-US" sz="5600" dirty="0">
                <a:latin typeface="Aharoni" panose="02010803020104030203" pitchFamily="2" charset="-79"/>
                <a:cs typeface="Aharoni" panose="02010803020104030203" pitchFamily="2" charset="-79"/>
              </a:rPr>
              <a:t>We'll never hear her whiney cry</a:t>
            </a:r>
            <a:br>
              <a:rPr lang="en-US" sz="5600" dirty="0">
                <a:latin typeface="Aharoni" panose="02010803020104030203" pitchFamily="2" charset="-79"/>
                <a:cs typeface="Aharoni" panose="02010803020104030203" pitchFamily="2" charset="-79"/>
              </a:rPr>
            </a:br>
            <a:r>
              <a:rPr lang="en-US" sz="5600" dirty="0">
                <a:latin typeface="Aharoni" panose="02010803020104030203" pitchFamily="2" charset="-79"/>
                <a:cs typeface="Aharoni" panose="02010803020104030203" pitchFamily="2" charset="-79"/>
              </a:rPr>
              <a:t>Or have to feel if she is dry.</a:t>
            </a:r>
            <a:br>
              <a:rPr lang="en-US" sz="5600" dirty="0">
                <a:latin typeface="Aharoni" panose="02010803020104030203" pitchFamily="2" charset="-79"/>
                <a:cs typeface="Aharoni" panose="02010803020104030203" pitchFamily="2" charset="-79"/>
              </a:rPr>
            </a:br>
            <a:r>
              <a:rPr lang="en-US" sz="5600" dirty="0">
                <a:latin typeface="Aharoni" panose="02010803020104030203" pitchFamily="2" charset="-79"/>
                <a:cs typeface="Aharoni" panose="02010803020104030203" pitchFamily="2" charset="-79"/>
              </a:rPr>
              <a:t>We'll never hear her asking 'Why?'</a:t>
            </a:r>
            <a:br>
              <a:rPr lang="en-US" sz="5600" dirty="0">
                <a:latin typeface="Aharoni" panose="02010803020104030203" pitchFamily="2" charset="-79"/>
                <a:cs typeface="Aharoni" panose="02010803020104030203" pitchFamily="2" charset="-79"/>
              </a:rPr>
            </a:br>
            <a:r>
              <a:rPr lang="en-US" sz="5600" dirty="0">
                <a:latin typeface="Aharoni" panose="02010803020104030203" pitchFamily="2" charset="-79"/>
                <a:cs typeface="Aharoni" panose="02010803020104030203" pitchFamily="2" charset="-79"/>
              </a:rPr>
              <a:t>Someone ate the baby.</a:t>
            </a:r>
            <a:br>
              <a:rPr lang="en-US" sz="5600" dirty="0">
                <a:latin typeface="Aharoni" panose="02010803020104030203" pitchFamily="2" charset="-79"/>
                <a:cs typeface="Aharoni" panose="02010803020104030203" pitchFamily="2" charset="-79"/>
              </a:rPr>
            </a:br>
            <a:r>
              <a:rPr lang="en-US" sz="5600" dirty="0">
                <a:latin typeface="Aharoni" panose="02010803020104030203" pitchFamily="2" charset="-79"/>
                <a:cs typeface="Aharoni" panose="02010803020104030203" pitchFamily="2" charset="-79"/>
              </a:rPr>
              <a:t/>
            </a:r>
            <a:br>
              <a:rPr lang="en-US" sz="5600" dirty="0">
                <a:latin typeface="Aharoni" panose="02010803020104030203" pitchFamily="2" charset="-79"/>
                <a:cs typeface="Aharoni" panose="02010803020104030203" pitchFamily="2" charset="-79"/>
              </a:rPr>
            </a:br>
            <a:r>
              <a:rPr lang="en-US" sz="5600" dirty="0">
                <a:latin typeface="Aharoni" panose="02010803020104030203" pitchFamily="2" charset="-79"/>
                <a:cs typeface="Aharoni" panose="02010803020104030203" pitchFamily="2" charset="-79"/>
              </a:rPr>
              <a:t>Someone ate the baby.</a:t>
            </a:r>
            <a:br>
              <a:rPr lang="en-US" sz="5600" dirty="0">
                <a:latin typeface="Aharoni" panose="02010803020104030203" pitchFamily="2" charset="-79"/>
                <a:cs typeface="Aharoni" panose="02010803020104030203" pitchFamily="2" charset="-79"/>
              </a:rPr>
            </a:br>
            <a:r>
              <a:rPr lang="en-US" sz="5600" dirty="0">
                <a:latin typeface="Aharoni" panose="02010803020104030203" pitchFamily="2" charset="-79"/>
                <a:cs typeface="Aharoni" panose="02010803020104030203" pitchFamily="2" charset="-79"/>
              </a:rPr>
              <a:t>It's absolutely clear</a:t>
            </a:r>
            <a:br>
              <a:rPr lang="en-US" sz="5600" dirty="0">
                <a:latin typeface="Aharoni" panose="02010803020104030203" pitchFamily="2" charset="-79"/>
                <a:cs typeface="Aharoni" panose="02010803020104030203" pitchFamily="2" charset="-79"/>
              </a:rPr>
            </a:br>
            <a:r>
              <a:rPr lang="en-US" sz="5600" dirty="0">
                <a:latin typeface="Aharoni" panose="02010803020104030203" pitchFamily="2" charset="-79"/>
                <a:cs typeface="Aharoni" panose="02010803020104030203" pitchFamily="2" charset="-79"/>
              </a:rPr>
              <a:t>Someone ate the baby</a:t>
            </a:r>
            <a:br>
              <a:rPr lang="en-US" sz="5600" dirty="0">
                <a:latin typeface="Aharoni" panose="02010803020104030203" pitchFamily="2" charset="-79"/>
                <a:cs typeface="Aharoni" panose="02010803020104030203" pitchFamily="2" charset="-79"/>
              </a:rPr>
            </a:br>
            <a:r>
              <a:rPr lang="en-US" sz="5600" dirty="0" err="1">
                <a:latin typeface="Aharoni" panose="02010803020104030203" pitchFamily="2" charset="-79"/>
                <a:cs typeface="Aharoni" panose="02010803020104030203" pitchFamily="2" charset="-79"/>
              </a:rPr>
              <a:t>'Cause</a:t>
            </a:r>
            <a:r>
              <a:rPr lang="en-US" sz="5600" dirty="0">
                <a:latin typeface="Aharoni" panose="02010803020104030203" pitchFamily="2" charset="-79"/>
                <a:cs typeface="Aharoni" panose="02010803020104030203" pitchFamily="2" charset="-79"/>
              </a:rPr>
              <a:t> the baby isn't here.</a:t>
            </a:r>
            <a:br>
              <a:rPr lang="en-US" sz="5600" dirty="0">
                <a:latin typeface="Aharoni" panose="02010803020104030203" pitchFamily="2" charset="-79"/>
                <a:cs typeface="Aharoni" panose="02010803020104030203" pitchFamily="2" charset="-79"/>
              </a:rPr>
            </a:br>
            <a:r>
              <a:rPr lang="en-US" sz="5600" dirty="0">
                <a:latin typeface="Aharoni" panose="02010803020104030203" pitchFamily="2" charset="-79"/>
                <a:cs typeface="Aharoni" panose="02010803020104030203" pitchFamily="2" charset="-79"/>
              </a:rPr>
              <a:t>We'll give away her toys and clothes.</a:t>
            </a:r>
            <a:br>
              <a:rPr lang="en-US" sz="5600" dirty="0">
                <a:latin typeface="Aharoni" panose="02010803020104030203" pitchFamily="2" charset="-79"/>
                <a:cs typeface="Aharoni" panose="02010803020104030203" pitchFamily="2" charset="-79"/>
              </a:rPr>
            </a:br>
            <a:r>
              <a:rPr lang="en-US" sz="5600" dirty="0">
                <a:latin typeface="Aharoni" panose="02010803020104030203" pitchFamily="2" charset="-79"/>
                <a:cs typeface="Aharoni" panose="02010803020104030203" pitchFamily="2" charset="-79"/>
              </a:rPr>
              <a:t>We'll never have to wipe her nose.</a:t>
            </a:r>
            <a:br>
              <a:rPr lang="en-US" sz="5600" dirty="0">
                <a:latin typeface="Aharoni" panose="02010803020104030203" pitchFamily="2" charset="-79"/>
                <a:cs typeface="Aharoni" panose="02010803020104030203" pitchFamily="2" charset="-79"/>
              </a:rPr>
            </a:br>
            <a:r>
              <a:rPr lang="en-US" sz="5600" dirty="0">
                <a:latin typeface="Aharoni" panose="02010803020104030203" pitchFamily="2" charset="-79"/>
                <a:cs typeface="Aharoni" panose="02010803020104030203" pitchFamily="2" charset="-79"/>
              </a:rPr>
              <a:t>Dad says, 'That's the way it goes.'</a:t>
            </a:r>
            <a:br>
              <a:rPr lang="en-US" sz="5600" dirty="0">
                <a:latin typeface="Aharoni" panose="02010803020104030203" pitchFamily="2" charset="-79"/>
                <a:cs typeface="Aharoni" panose="02010803020104030203" pitchFamily="2" charset="-79"/>
              </a:rPr>
            </a:br>
            <a:r>
              <a:rPr lang="en-US" sz="5600" dirty="0">
                <a:latin typeface="Aharoni" panose="02010803020104030203" pitchFamily="2" charset="-79"/>
                <a:cs typeface="Aharoni" panose="02010803020104030203" pitchFamily="2" charset="-79"/>
              </a:rPr>
              <a:t>Someone ate the baby</a:t>
            </a:r>
            <a:r>
              <a:rPr lang="en-US" sz="5600" dirty="0" smtClean="0">
                <a:latin typeface="Aharoni" panose="02010803020104030203" pitchFamily="2" charset="-79"/>
                <a:cs typeface="Aharoni" panose="02010803020104030203" pitchFamily="2" charset="-79"/>
              </a:rPr>
              <a:t>.</a:t>
            </a:r>
          </a:p>
          <a:p>
            <a:pPr marL="0" indent="0">
              <a:buNone/>
            </a:pPr>
            <a:r>
              <a:rPr lang="en-US" sz="5600" dirty="0">
                <a:latin typeface="Aharoni" panose="02010803020104030203" pitchFamily="2" charset="-79"/>
                <a:cs typeface="Aharoni" panose="02010803020104030203" pitchFamily="2" charset="-79"/>
              </a:rPr>
              <a:t/>
            </a:r>
            <a:br>
              <a:rPr lang="en-US" sz="5600" dirty="0">
                <a:latin typeface="Aharoni" panose="02010803020104030203" pitchFamily="2" charset="-79"/>
                <a:cs typeface="Aharoni" panose="02010803020104030203" pitchFamily="2" charset="-79"/>
              </a:rPr>
            </a:br>
            <a:r>
              <a:rPr lang="en-US" sz="6200" dirty="0">
                <a:latin typeface="Aharoni" panose="02010803020104030203" pitchFamily="2" charset="-79"/>
                <a:cs typeface="Aharoni" panose="02010803020104030203" pitchFamily="2" charset="-79"/>
              </a:rPr>
              <a:t/>
            </a:r>
            <a:br>
              <a:rPr lang="en-US" sz="6200" dirty="0">
                <a:latin typeface="Aharoni" panose="02010803020104030203" pitchFamily="2" charset="-79"/>
                <a:cs typeface="Aharoni" panose="02010803020104030203" pitchFamily="2" charset="-79"/>
              </a:rPr>
            </a:br>
            <a:r>
              <a:rPr lang="en-US" sz="6200" dirty="0" smtClean="0">
                <a:latin typeface="Aharoni" panose="02010803020104030203" pitchFamily="2" charset="-79"/>
                <a:cs typeface="Aharoni" panose="02010803020104030203" pitchFamily="2" charset="-79"/>
              </a:rPr>
              <a:t>. </a:t>
            </a:r>
            <a:r>
              <a:rPr lang="en-US" sz="6200" dirty="0">
                <a:latin typeface="Aharoni" panose="02010803020104030203" pitchFamily="2" charset="-79"/>
                <a:cs typeface="Aharoni" panose="02010803020104030203" pitchFamily="2" charset="-79"/>
              </a:rPr>
              <a:t/>
            </a:r>
            <a:br>
              <a:rPr lang="en-US" sz="6200" dirty="0">
                <a:latin typeface="Aharoni" panose="02010803020104030203" pitchFamily="2" charset="-79"/>
                <a:cs typeface="Aharoni" panose="02010803020104030203" pitchFamily="2" charset="-79"/>
              </a:rPr>
            </a:br>
            <a:endParaRPr lang="en-US" sz="6200" dirty="0">
              <a:latin typeface="Aharoni" panose="02010803020104030203" pitchFamily="2" charset="-79"/>
              <a:cs typeface="Aharoni" panose="02010803020104030203" pitchFamily="2" charset="-79"/>
            </a:endParaRPr>
          </a:p>
          <a:p>
            <a:r>
              <a:rPr lang="en-US" dirty="0">
                <a:hlinkClick r:id="rId2"/>
              </a:rPr>
              <a:t>Shel Silverstein</a:t>
            </a:r>
            <a:endParaRPr lang="en-US" dirty="0"/>
          </a:p>
          <a:p>
            <a:endParaRPr lang="en-US" dirty="0"/>
          </a:p>
        </p:txBody>
      </p:sp>
      <p:sp>
        <p:nvSpPr>
          <p:cNvPr id="4" name="Content Placeholder 3"/>
          <p:cNvSpPr>
            <a:spLocks noGrp="1"/>
          </p:cNvSpPr>
          <p:nvPr>
            <p:ph sz="quarter" idx="14"/>
          </p:nvPr>
        </p:nvSpPr>
        <p:spPr>
          <a:xfrm>
            <a:off x="5993971" y="1843940"/>
            <a:ext cx="5086538" cy="3530645"/>
          </a:xfrm>
        </p:spPr>
        <p:txBody>
          <a:bodyPr>
            <a:normAutofit/>
          </a:bodyPr>
          <a:lstStyle/>
          <a:p>
            <a:r>
              <a:rPr lang="en-US" sz="1400" dirty="0">
                <a:latin typeface="Aharoni" panose="02010803020104030203" pitchFamily="2" charset="-79"/>
                <a:cs typeface="Aharoni" panose="02010803020104030203" pitchFamily="2" charset="-79"/>
              </a:rPr>
              <a:t>Someone ate the baby.</a:t>
            </a:r>
            <a:br>
              <a:rPr lang="en-US" sz="1400" dirty="0">
                <a:latin typeface="Aharoni" panose="02010803020104030203" pitchFamily="2" charset="-79"/>
                <a:cs typeface="Aharoni" panose="02010803020104030203" pitchFamily="2" charset="-79"/>
              </a:rPr>
            </a:br>
            <a:r>
              <a:rPr lang="en-US" sz="1400" dirty="0">
                <a:latin typeface="Aharoni" panose="02010803020104030203" pitchFamily="2" charset="-79"/>
                <a:cs typeface="Aharoni" panose="02010803020104030203" pitchFamily="2" charset="-79"/>
              </a:rPr>
              <a:t>What a frightful thing to eat!</a:t>
            </a:r>
            <a:br>
              <a:rPr lang="en-US" sz="1400" dirty="0">
                <a:latin typeface="Aharoni" panose="02010803020104030203" pitchFamily="2" charset="-79"/>
                <a:cs typeface="Aharoni" panose="02010803020104030203" pitchFamily="2" charset="-79"/>
              </a:rPr>
            </a:br>
            <a:r>
              <a:rPr lang="en-US" sz="1400" dirty="0">
                <a:latin typeface="Aharoni" panose="02010803020104030203" pitchFamily="2" charset="-79"/>
                <a:cs typeface="Aharoni" panose="02010803020104030203" pitchFamily="2" charset="-79"/>
              </a:rPr>
              <a:t>Someone ate the baby</a:t>
            </a:r>
            <a:br>
              <a:rPr lang="en-US" sz="1400" dirty="0">
                <a:latin typeface="Aharoni" panose="02010803020104030203" pitchFamily="2" charset="-79"/>
                <a:cs typeface="Aharoni" panose="02010803020104030203" pitchFamily="2" charset="-79"/>
              </a:rPr>
            </a:br>
            <a:r>
              <a:rPr lang="en-US" sz="1400" dirty="0">
                <a:latin typeface="Aharoni" panose="02010803020104030203" pitchFamily="2" charset="-79"/>
                <a:cs typeface="Aharoni" panose="02010803020104030203" pitchFamily="2" charset="-79"/>
              </a:rPr>
              <a:t>Though she wasn't very sweet.</a:t>
            </a:r>
            <a:br>
              <a:rPr lang="en-US" sz="1400" dirty="0">
                <a:latin typeface="Aharoni" panose="02010803020104030203" pitchFamily="2" charset="-79"/>
                <a:cs typeface="Aharoni" panose="02010803020104030203" pitchFamily="2" charset="-79"/>
              </a:rPr>
            </a:br>
            <a:r>
              <a:rPr lang="en-US" sz="1400" dirty="0">
                <a:latin typeface="Aharoni" panose="02010803020104030203" pitchFamily="2" charset="-79"/>
                <a:cs typeface="Aharoni" panose="02010803020104030203" pitchFamily="2" charset="-79"/>
              </a:rPr>
              <a:t>It was a heartless thing to do.</a:t>
            </a:r>
            <a:br>
              <a:rPr lang="en-US" sz="1400" dirty="0">
                <a:latin typeface="Aharoni" panose="02010803020104030203" pitchFamily="2" charset="-79"/>
                <a:cs typeface="Aharoni" panose="02010803020104030203" pitchFamily="2" charset="-79"/>
              </a:rPr>
            </a:br>
            <a:r>
              <a:rPr lang="en-US" sz="1400" dirty="0">
                <a:latin typeface="Aharoni" panose="02010803020104030203" pitchFamily="2" charset="-79"/>
                <a:cs typeface="Aharoni" panose="02010803020104030203" pitchFamily="2" charset="-79"/>
              </a:rPr>
              <a:t>The policemen haven't got a clue.</a:t>
            </a:r>
            <a:br>
              <a:rPr lang="en-US" sz="1400" dirty="0">
                <a:latin typeface="Aharoni" panose="02010803020104030203" pitchFamily="2" charset="-79"/>
                <a:cs typeface="Aharoni" panose="02010803020104030203" pitchFamily="2" charset="-79"/>
              </a:rPr>
            </a:br>
            <a:r>
              <a:rPr lang="en-US" sz="1400" dirty="0">
                <a:latin typeface="Aharoni" panose="02010803020104030203" pitchFamily="2" charset="-79"/>
                <a:cs typeface="Aharoni" panose="02010803020104030203" pitchFamily="2" charset="-79"/>
              </a:rPr>
              <a:t>I simply can't imagine who</a:t>
            </a:r>
            <a:br>
              <a:rPr lang="en-US" sz="1400" dirty="0">
                <a:latin typeface="Aharoni" panose="02010803020104030203" pitchFamily="2" charset="-79"/>
                <a:cs typeface="Aharoni" panose="02010803020104030203" pitchFamily="2" charset="-79"/>
              </a:rPr>
            </a:br>
            <a:r>
              <a:rPr lang="en-US" sz="1400" dirty="0">
                <a:latin typeface="Aharoni" panose="02010803020104030203" pitchFamily="2" charset="-79"/>
                <a:cs typeface="Aharoni" panose="02010803020104030203" pitchFamily="2" charset="-79"/>
              </a:rPr>
              <a:t>Would go and (burp) eat the baby</a:t>
            </a:r>
            <a:endParaRPr lang="en-US" sz="1400" dirty="0"/>
          </a:p>
        </p:txBody>
      </p:sp>
    </p:spTree>
    <p:extLst>
      <p:ext uri="{BB962C8B-B14F-4D97-AF65-F5344CB8AC3E}">
        <p14:creationId xmlns:p14="http://schemas.microsoft.com/office/powerpoint/2010/main" val="3804529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dreadful</a:t>
            </a:r>
          </a:p>
        </p:txBody>
      </p:sp>
      <p:sp>
        <p:nvSpPr>
          <p:cNvPr id="3" name="Content Placeholder 2"/>
          <p:cNvSpPr>
            <a:spLocks noGrp="1"/>
          </p:cNvSpPr>
          <p:nvPr>
            <p:ph sz="quarter" idx="13"/>
          </p:nvPr>
        </p:nvSpPr>
        <p:spPr>
          <a:xfrm>
            <a:off x="130629" y="2063396"/>
            <a:ext cx="11443061" cy="3311189"/>
          </a:xfrm>
        </p:spPr>
        <p:txBody>
          <a:bodyPr>
            <a:normAutofit/>
          </a:bodyPr>
          <a:lstStyle/>
          <a:p>
            <a:r>
              <a:rPr lang="en-US" sz="2400" dirty="0">
                <a:latin typeface="Aharoni" panose="02010803020104030203" pitchFamily="2" charset="-79"/>
                <a:cs typeface="Aharoni" panose="02010803020104030203" pitchFamily="2" charset="-79"/>
              </a:rPr>
              <a:t>Central Columbia School District in Bloomsburg, Pennsylvania  objected to the poem </a:t>
            </a:r>
            <a:r>
              <a:rPr lang="en-US" sz="2400" i="1" dirty="0">
                <a:latin typeface="Aharoni" panose="02010803020104030203" pitchFamily="2" charset="-79"/>
                <a:cs typeface="Aharoni" panose="02010803020104030203" pitchFamily="2" charset="-79"/>
              </a:rPr>
              <a:t>Dreadful</a:t>
            </a:r>
            <a:r>
              <a:rPr lang="en-US" sz="2400" dirty="0">
                <a:latin typeface="Aharoni" panose="02010803020104030203" pitchFamily="2" charset="-79"/>
                <a:cs typeface="Aharoni" panose="02010803020104030203" pitchFamily="2" charset="-79"/>
              </a:rPr>
              <a:t> over the line “someone ate the baby” because they feared some of their more impressionable students might actually be encouraged to engage in cannibalism.</a:t>
            </a:r>
          </a:p>
        </p:txBody>
      </p:sp>
    </p:spTree>
    <p:extLst>
      <p:ext uri="{BB962C8B-B14F-4D97-AF65-F5344CB8AC3E}">
        <p14:creationId xmlns:p14="http://schemas.microsoft.com/office/powerpoint/2010/main" val="248632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Little Abigail and the beautiful pony</a:t>
            </a:r>
            <a:br>
              <a:rPr lang="en-US" dirty="0"/>
            </a:br>
            <a:r>
              <a:rPr lang="en-US" sz="3100" dirty="0" err="1"/>
              <a:t>shel</a:t>
            </a:r>
            <a:r>
              <a:rPr lang="en-US" sz="3100" dirty="0"/>
              <a:t> </a:t>
            </a:r>
            <a:r>
              <a:rPr lang="en-US" sz="3100" dirty="0" err="1"/>
              <a:t>silverstein</a:t>
            </a:r>
            <a:endParaRPr lang="en-US" sz="3100" dirty="0"/>
          </a:p>
        </p:txBody>
      </p:sp>
      <p:sp>
        <p:nvSpPr>
          <p:cNvPr id="3" name="Content Placeholder 2"/>
          <p:cNvSpPr>
            <a:spLocks noGrp="1"/>
          </p:cNvSpPr>
          <p:nvPr>
            <p:ph sz="quarter" idx="13"/>
          </p:nvPr>
        </p:nvSpPr>
        <p:spPr>
          <a:xfrm>
            <a:off x="685800" y="1843940"/>
            <a:ext cx="5088714" cy="3530645"/>
          </a:xfrm>
        </p:spPr>
        <p:txBody>
          <a:bodyPr>
            <a:noAutofit/>
          </a:bodyPr>
          <a:lstStyle/>
          <a:p>
            <a:r>
              <a:rPr lang="en-US" sz="1200" dirty="0" smtClean="0">
                <a:latin typeface="Aharoni" panose="02010803020104030203" pitchFamily="2" charset="-79"/>
                <a:cs typeface="Aharoni" panose="02010803020104030203" pitchFamily="2" charset="-79"/>
              </a:rPr>
              <a:t>There </a:t>
            </a:r>
            <a:r>
              <a:rPr lang="en-US" sz="1200" dirty="0">
                <a:latin typeface="Aharoni" panose="02010803020104030203" pitchFamily="2" charset="-79"/>
                <a:cs typeface="Aharoni" panose="02010803020104030203" pitchFamily="2" charset="-79"/>
              </a:rPr>
              <a:t>was a girl named Abigail</a:t>
            </a:r>
            <a:br>
              <a:rPr lang="en-US" sz="1200" dirty="0">
                <a:latin typeface="Aharoni" panose="02010803020104030203" pitchFamily="2" charset="-79"/>
                <a:cs typeface="Aharoni" panose="02010803020104030203" pitchFamily="2" charset="-79"/>
              </a:rPr>
            </a:br>
            <a:r>
              <a:rPr lang="en-US" sz="1200" dirty="0">
                <a:latin typeface="Aharoni" panose="02010803020104030203" pitchFamily="2" charset="-79"/>
                <a:cs typeface="Aharoni" panose="02010803020104030203" pitchFamily="2" charset="-79"/>
              </a:rPr>
              <a:t>Who was taking a drive</a:t>
            </a:r>
            <a:br>
              <a:rPr lang="en-US" sz="1200" dirty="0">
                <a:latin typeface="Aharoni" panose="02010803020104030203" pitchFamily="2" charset="-79"/>
                <a:cs typeface="Aharoni" panose="02010803020104030203" pitchFamily="2" charset="-79"/>
              </a:rPr>
            </a:br>
            <a:r>
              <a:rPr lang="en-US" sz="1200" dirty="0">
                <a:latin typeface="Aharoni" panose="02010803020104030203" pitchFamily="2" charset="-79"/>
                <a:cs typeface="Aharoni" panose="02010803020104030203" pitchFamily="2" charset="-79"/>
              </a:rPr>
              <a:t>Through the country</a:t>
            </a:r>
            <a:br>
              <a:rPr lang="en-US" sz="1200" dirty="0">
                <a:latin typeface="Aharoni" panose="02010803020104030203" pitchFamily="2" charset="-79"/>
                <a:cs typeface="Aharoni" panose="02010803020104030203" pitchFamily="2" charset="-79"/>
              </a:rPr>
            </a:br>
            <a:r>
              <a:rPr lang="en-US" sz="1200" dirty="0">
                <a:latin typeface="Aharoni" panose="02010803020104030203" pitchFamily="2" charset="-79"/>
                <a:cs typeface="Aharoni" panose="02010803020104030203" pitchFamily="2" charset="-79"/>
              </a:rPr>
              <a:t>With her parents</a:t>
            </a:r>
            <a:br>
              <a:rPr lang="en-US" sz="1200" dirty="0">
                <a:latin typeface="Aharoni" panose="02010803020104030203" pitchFamily="2" charset="-79"/>
                <a:cs typeface="Aharoni" panose="02010803020104030203" pitchFamily="2" charset="-79"/>
              </a:rPr>
            </a:br>
            <a:r>
              <a:rPr lang="en-US" sz="1200" dirty="0">
                <a:latin typeface="Aharoni" panose="02010803020104030203" pitchFamily="2" charset="-79"/>
                <a:cs typeface="Aharoni" panose="02010803020104030203" pitchFamily="2" charset="-79"/>
              </a:rPr>
              <a:t>When she spied a beautiful sad-eyed</a:t>
            </a:r>
            <a:br>
              <a:rPr lang="en-US" sz="1200" dirty="0">
                <a:latin typeface="Aharoni" panose="02010803020104030203" pitchFamily="2" charset="-79"/>
                <a:cs typeface="Aharoni" panose="02010803020104030203" pitchFamily="2" charset="-79"/>
              </a:rPr>
            </a:br>
            <a:r>
              <a:rPr lang="en-US" sz="1200" dirty="0">
                <a:latin typeface="Aharoni" panose="02010803020104030203" pitchFamily="2" charset="-79"/>
                <a:cs typeface="Aharoni" panose="02010803020104030203" pitchFamily="2" charset="-79"/>
              </a:rPr>
              <a:t>Grey and white pony.</a:t>
            </a:r>
            <a:br>
              <a:rPr lang="en-US" sz="1200" dirty="0">
                <a:latin typeface="Aharoni" panose="02010803020104030203" pitchFamily="2" charset="-79"/>
                <a:cs typeface="Aharoni" panose="02010803020104030203" pitchFamily="2" charset="-79"/>
              </a:rPr>
            </a:br>
            <a:r>
              <a:rPr lang="en-US" sz="1200" dirty="0">
                <a:latin typeface="Aharoni" panose="02010803020104030203" pitchFamily="2" charset="-79"/>
                <a:cs typeface="Aharoni" panose="02010803020104030203" pitchFamily="2" charset="-79"/>
              </a:rPr>
              <a:t>And next to it was a sign</a:t>
            </a:r>
            <a:br>
              <a:rPr lang="en-US" sz="1200" dirty="0">
                <a:latin typeface="Aharoni" panose="02010803020104030203" pitchFamily="2" charset="-79"/>
                <a:cs typeface="Aharoni" panose="02010803020104030203" pitchFamily="2" charset="-79"/>
              </a:rPr>
            </a:br>
            <a:r>
              <a:rPr lang="en-US" sz="1200" dirty="0">
                <a:latin typeface="Aharoni" panose="02010803020104030203" pitchFamily="2" charset="-79"/>
                <a:cs typeface="Aharoni" panose="02010803020104030203" pitchFamily="2" charset="-79"/>
              </a:rPr>
              <a:t>That said,</a:t>
            </a:r>
            <a:br>
              <a:rPr lang="en-US" sz="1200" dirty="0">
                <a:latin typeface="Aharoni" panose="02010803020104030203" pitchFamily="2" charset="-79"/>
                <a:cs typeface="Aharoni" panose="02010803020104030203" pitchFamily="2" charset="-79"/>
              </a:rPr>
            </a:br>
            <a:r>
              <a:rPr lang="en-US" sz="1200" dirty="0">
                <a:latin typeface="Aharoni" panose="02010803020104030203" pitchFamily="2" charset="-79"/>
                <a:cs typeface="Aharoni" panose="02010803020104030203" pitchFamily="2" charset="-79"/>
              </a:rPr>
              <a:t>FOR SALE—CHEAP.</a:t>
            </a:r>
            <a:br>
              <a:rPr lang="en-US" sz="1200" dirty="0">
                <a:latin typeface="Aharoni" panose="02010803020104030203" pitchFamily="2" charset="-79"/>
                <a:cs typeface="Aharoni" panose="02010803020104030203" pitchFamily="2" charset="-79"/>
              </a:rPr>
            </a:br>
            <a:r>
              <a:rPr lang="en-US" sz="1200" dirty="0">
                <a:latin typeface="Aharoni" panose="02010803020104030203" pitchFamily="2" charset="-79"/>
                <a:cs typeface="Aharoni" panose="02010803020104030203" pitchFamily="2" charset="-79"/>
              </a:rPr>
              <a:t>“Oh,” said Abigail,</a:t>
            </a:r>
            <a:br>
              <a:rPr lang="en-US" sz="1200" dirty="0">
                <a:latin typeface="Aharoni" panose="02010803020104030203" pitchFamily="2" charset="-79"/>
                <a:cs typeface="Aharoni" panose="02010803020104030203" pitchFamily="2" charset="-79"/>
              </a:rPr>
            </a:br>
            <a:r>
              <a:rPr lang="en-US" sz="1200" dirty="0">
                <a:latin typeface="Aharoni" panose="02010803020104030203" pitchFamily="2" charset="-79"/>
                <a:cs typeface="Aharoni" panose="02010803020104030203" pitchFamily="2" charset="-79"/>
              </a:rPr>
              <a:t>“May I have that pony?</a:t>
            </a:r>
            <a:br>
              <a:rPr lang="en-US" sz="1200" dirty="0">
                <a:latin typeface="Aharoni" panose="02010803020104030203" pitchFamily="2" charset="-79"/>
                <a:cs typeface="Aharoni" panose="02010803020104030203" pitchFamily="2" charset="-79"/>
              </a:rPr>
            </a:br>
            <a:r>
              <a:rPr lang="en-US" sz="1200" dirty="0">
                <a:latin typeface="Aharoni" panose="02010803020104030203" pitchFamily="2" charset="-79"/>
                <a:cs typeface="Aharoni" panose="02010803020104030203" pitchFamily="2" charset="-79"/>
              </a:rPr>
              <a:t>May I please?”</a:t>
            </a:r>
            <a:br>
              <a:rPr lang="en-US" sz="1200" dirty="0">
                <a:latin typeface="Aharoni" panose="02010803020104030203" pitchFamily="2" charset="-79"/>
                <a:cs typeface="Aharoni" panose="02010803020104030203" pitchFamily="2" charset="-79"/>
              </a:rPr>
            </a:br>
            <a:r>
              <a:rPr lang="en-US" sz="1200" dirty="0">
                <a:latin typeface="Aharoni" panose="02010803020104030203" pitchFamily="2" charset="-79"/>
                <a:cs typeface="Aharoni" panose="02010803020104030203" pitchFamily="2" charset="-79"/>
              </a:rPr>
              <a:t>And her parents said,</a:t>
            </a:r>
            <a:br>
              <a:rPr lang="en-US" sz="1200" dirty="0">
                <a:latin typeface="Aharoni" panose="02010803020104030203" pitchFamily="2" charset="-79"/>
                <a:cs typeface="Aharoni" panose="02010803020104030203" pitchFamily="2" charset="-79"/>
              </a:rPr>
            </a:br>
            <a:r>
              <a:rPr lang="en-US" sz="1200" dirty="0">
                <a:latin typeface="Aharoni" panose="02010803020104030203" pitchFamily="2" charset="-79"/>
                <a:cs typeface="Aharoni" panose="02010803020104030203" pitchFamily="2" charset="-79"/>
              </a:rPr>
              <a:t>“No you may not.”</a:t>
            </a:r>
            <a:br>
              <a:rPr lang="en-US" sz="1200" dirty="0">
                <a:latin typeface="Aharoni" panose="02010803020104030203" pitchFamily="2" charset="-79"/>
                <a:cs typeface="Aharoni" panose="02010803020104030203" pitchFamily="2" charset="-79"/>
              </a:rPr>
            </a:br>
            <a:r>
              <a:rPr lang="en-US" sz="1200" dirty="0">
                <a:latin typeface="Aharoni" panose="02010803020104030203" pitchFamily="2" charset="-79"/>
                <a:cs typeface="Aharoni" panose="02010803020104030203" pitchFamily="2" charset="-79"/>
              </a:rPr>
              <a:t>And Abigail said,</a:t>
            </a:r>
            <a:br>
              <a:rPr lang="en-US" sz="1200" dirty="0">
                <a:latin typeface="Aharoni" panose="02010803020104030203" pitchFamily="2" charset="-79"/>
                <a:cs typeface="Aharoni" panose="02010803020104030203" pitchFamily="2" charset="-79"/>
              </a:rPr>
            </a:br>
            <a:r>
              <a:rPr lang="en-US" sz="1200" dirty="0">
                <a:latin typeface="Aharoni" panose="02010803020104030203" pitchFamily="2" charset="-79"/>
                <a:cs typeface="Aharoni" panose="02010803020104030203" pitchFamily="2" charset="-79"/>
              </a:rPr>
              <a:t>“But I MUST have that pony.”</a:t>
            </a:r>
            <a:br>
              <a:rPr lang="en-US" sz="1200" dirty="0">
                <a:latin typeface="Aharoni" panose="02010803020104030203" pitchFamily="2" charset="-79"/>
                <a:cs typeface="Aharoni" panose="02010803020104030203" pitchFamily="2" charset="-79"/>
              </a:rPr>
            </a:br>
            <a:endParaRPr lang="en-US" sz="1400" dirty="0"/>
          </a:p>
        </p:txBody>
      </p:sp>
      <p:sp>
        <p:nvSpPr>
          <p:cNvPr id="4" name="Content Placeholder 3"/>
          <p:cNvSpPr>
            <a:spLocks noGrp="1"/>
          </p:cNvSpPr>
          <p:nvPr>
            <p:ph sz="quarter" idx="14"/>
          </p:nvPr>
        </p:nvSpPr>
        <p:spPr>
          <a:xfrm>
            <a:off x="5993971" y="1332411"/>
            <a:ext cx="5086538" cy="4245429"/>
          </a:xfrm>
        </p:spPr>
        <p:txBody>
          <a:bodyPr>
            <a:normAutofit fontScale="25000" lnSpcReduction="20000"/>
          </a:bodyPr>
          <a:lstStyle/>
          <a:p>
            <a:r>
              <a:rPr lang="en-US" sz="4800" dirty="0">
                <a:latin typeface="Aharoni" panose="02010803020104030203" pitchFamily="2" charset="-79"/>
                <a:cs typeface="Aharoni" panose="02010803020104030203" pitchFamily="2" charset="-79"/>
              </a:rPr>
              <a:t>And her parents said,</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“Well, you can have a nice butter pecan</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Ice cream cone when we get home.”</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And Abigail said,</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“I don’t want a butter pecan</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Ice cream cone,</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I WANT THAT PONY—</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I MUST HAVE THAT PONY.”</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And her parents said,</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“Be quiet and stop nagging—</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You’re not getting that pony.”</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And Abigail began to cry and said,</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“If I don’t get that pony I’ll die.”</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And her parents said, “You won’t die.</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No child ever died yet from not getting a pony.”</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And Abigail felt so bad</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That when she got home she went to bed,</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And she couldn’t eat,</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And she couldn’t sleep,</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And her heart was broken,</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And she DID die—</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All because of a pony</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That her parents wouldn’t buy.</a:t>
            </a:r>
          </a:p>
          <a:p>
            <a:endParaRPr lang="en-US" dirty="0"/>
          </a:p>
        </p:txBody>
      </p:sp>
    </p:spTree>
    <p:extLst>
      <p:ext uri="{BB962C8B-B14F-4D97-AF65-F5344CB8AC3E}">
        <p14:creationId xmlns:p14="http://schemas.microsoft.com/office/powerpoint/2010/main" val="379039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Little Abigail and the beautiful pony</a:t>
            </a:r>
          </a:p>
        </p:txBody>
      </p:sp>
      <p:sp>
        <p:nvSpPr>
          <p:cNvPr id="3" name="Content Placeholder 2"/>
          <p:cNvSpPr>
            <a:spLocks noGrp="1"/>
          </p:cNvSpPr>
          <p:nvPr>
            <p:ph sz="quarter" idx="13"/>
          </p:nvPr>
        </p:nvSpPr>
        <p:spPr>
          <a:xfrm>
            <a:off x="685800" y="1837766"/>
            <a:ext cx="10394707" cy="3536820"/>
          </a:xfrm>
        </p:spPr>
        <p:txBody>
          <a:bodyPr>
            <a:normAutofit/>
          </a:bodyPr>
          <a:lstStyle/>
          <a:p>
            <a:r>
              <a:rPr lang="en-US" sz="2400" dirty="0">
                <a:latin typeface="Aharoni" panose="02010803020104030203" pitchFamily="2" charset="-79"/>
                <a:cs typeface="Aharoni" panose="02010803020104030203" pitchFamily="2" charset="-79"/>
              </a:rPr>
              <a:t>Banned &amp; Reversed in Lake County, Florida</a:t>
            </a:r>
          </a:p>
          <a:p>
            <a:r>
              <a:rPr lang="en-US" sz="2400" dirty="0">
                <a:latin typeface="Aharoni" panose="02010803020104030203" pitchFamily="2" charset="-79"/>
                <a:cs typeface="Aharoni" panose="02010803020104030203" pitchFamily="2" charset="-79"/>
              </a:rPr>
              <a:t>“teaches children to manipulate their parents.”</a:t>
            </a:r>
          </a:p>
          <a:p>
            <a:endParaRPr lang="en-US" sz="2400" dirty="0">
              <a:latin typeface="Aharoni" panose="02010803020104030203" pitchFamily="2" charset="-79"/>
              <a:cs typeface="Aharoni" panose="02010803020104030203" pitchFamily="2" charset="-79"/>
            </a:endParaRPr>
          </a:p>
          <a:p>
            <a:r>
              <a:rPr lang="en-US" sz="2400" dirty="0">
                <a:latin typeface="Aharoni" panose="02010803020104030203" pitchFamily="2" charset="-79"/>
                <a:cs typeface="Aharoni" panose="02010803020104030203" pitchFamily="2" charset="-79"/>
              </a:rPr>
              <a:t>banned from second grade classes in Huffman, Texas because a mother protested that it “exposes children to the horrors of suicide.”</a:t>
            </a:r>
          </a:p>
        </p:txBody>
      </p:sp>
    </p:spTree>
    <p:extLst>
      <p:ext uri="{BB962C8B-B14F-4D97-AF65-F5344CB8AC3E}">
        <p14:creationId xmlns:p14="http://schemas.microsoft.com/office/powerpoint/2010/main" val="411223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after </a:t>
            </a:r>
            <a:r>
              <a:rPr lang="en-US" dirty="0" err="1"/>
              <a:t>halloween</a:t>
            </a:r>
            <a:endParaRPr lang="en-US" dirty="0"/>
          </a:p>
        </p:txBody>
      </p:sp>
      <p:pic>
        <p:nvPicPr>
          <p:cNvPr id="4" name="Content Placeholder 3"/>
          <p:cNvPicPr>
            <a:picLocks noGrp="1" noChangeAspect="1"/>
          </p:cNvPicPr>
          <p:nvPr>
            <p:ph sz="quarter" idx="13"/>
          </p:nvPr>
        </p:nvPicPr>
        <p:blipFill>
          <a:blip r:embed="rId2"/>
          <a:stretch>
            <a:fillRect/>
          </a:stretch>
        </p:blipFill>
        <p:spPr>
          <a:xfrm>
            <a:off x="2965270" y="1632857"/>
            <a:ext cx="5068388" cy="4023359"/>
          </a:xfrm>
        </p:spPr>
      </p:pic>
    </p:spTree>
    <p:extLst>
      <p:ext uri="{BB962C8B-B14F-4D97-AF65-F5344CB8AC3E}">
        <p14:creationId xmlns:p14="http://schemas.microsoft.com/office/powerpoint/2010/main" val="2015760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after </a:t>
            </a:r>
            <a:r>
              <a:rPr lang="en-US" dirty="0" err="1"/>
              <a:t>halloween</a:t>
            </a:r>
            <a:endParaRPr lang="en-US" dirty="0"/>
          </a:p>
        </p:txBody>
      </p:sp>
      <p:sp>
        <p:nvSpPr>
          <p:cNvPr id="3" name="Content Placeholder 2"/>
          <p:cNvSpPr>
            <a:spLocks noGrp="1"/>
          </p:cNvSpPr>
          <p:nvPr>
            <p:ph sz="quarter" idx="13"/>
          </p:nvPr>
        </p:nvSpPr>
        <p:spPr/>
        <p:txBody>
          <a:bodyPr/>
          <a:lstStyle/>
          <a:p>
            <a:r>
              <a:rPr lang="en-US" sz="3600" dirty="0">
                <a:latin typeface="Aharoni" panose="02010803020104030203" pitchFamily="2" charset="-79"/>
                <a:cs typeface="Aharoni" panose="02010803020104030203" pitchFamily="2" charset="-79"/>
              </a:rPr>
              <a:t>Mention of supernatural themes including demons, devils, and ghosts </a:t>
            </a:r>
            <a:r>
              <a:rPr lang="en-US" dirty="0"/>
              <a:t/>
            </a:r>
            <a:br>
              <a:rPr lang="en-US" dirty="0"/>
            </a:br>
            <a:endParaRPr lang="en-US" dirty="0"/>
          </a:p>
        </p:txBody>
      </p:sp>
    </p:spTree>
    <p:extLst>
      <p:ext uri="{BB962C8B-B14F-4D97-AF65-F5344CB8AC3E}">
        <p14:creationId xmlns:p14="http://schemas.microsoft.com/office/powerpoint/2010/main" val="286490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Organic</Template>
  <TotalTime>497</TotalTime>
  <Words>415</Words>
  <Application>Microsoft Office PowerPoint</Application>
  <PresentationFormat>Widescreen</PresentationFormat>
  <Paragraphs>44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Aharoni</vt:lpstr>
      <vt:lpstr>Arial</vt:lpstr>
      <vt:lpstr>Impact</vt:lpstr>
      <vt:lpstr>Main Event</vt:lpstr>
      <vt:lpstr>Banned books week </vt:lpstr>
      <vt:lpstr>How not to have to dry the dishes shel silverstein</vt:lpstr>
      <vt:lpstr>How not to have to dry the dishes</vt:lpstr>
      <vt:lpstr>Dreadful - shel silverstein</vt:lpstr>
      <vt:lpstr>dreadful</vt:lpstr>
      <vt:lpstr>Little Abigail and the beautiful pony shel silverstein</vt:lpstr>
      <vt:lpstr>Little Abigail and the beautiful pony</vt:lpstr>
      <vt:lpstr>Day after halloween</vt:lpstr>
      <vt:lpstr>Day after halloween</vt:lpstr>
      <vt:lpstr>Top 10 Challenged Books of 2017</vt:lpstr>
      <vt:lpstr>First amendement</vt:lpstr>
      <vt:lpstr>Why does BBW exist?</vt:lpstr>
      <vt:lpstr>PowerPoint Presentation</vt:lpstr>
      <vt:lpstr>PowerPoint Presentation</vt:lpstr>
      <vt:lpstr>Why are books challenged?</vt:lpstr>
      <vt:lpstr>PowerPoint Presentation</vt:lpstr>
      <vt:lpstr>Who initiates the challenges?</vt:lpstr>
      <vt:lpstr>Challenges by reason</vt:lpstr>
      <vt:lpstr>Challenges by institution</vt:lpstr>
      <vt:lpstr>Top 10 banned books of 2016</vt:lpstr>
      <vt:lpstr>Where are books being banned?</vt:lpstr>
      <vt:lpstr>Books that shaped america</vt:lpstr>
      <vt:lpstr>PowerPoint Presentation</vt:lpstr>
    </vt:vector>
  </TitlesOfParts>
  <Company>Neshaminy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Banned books week</dc:title>
  <dc:creator>Drake, Suzi</dc:creator>
  <cp:lastModifiedBy>Drake, Suzi</cp:lastModifiedBy>
  <cp:revision>18</cp:revision>
  <dcterms:created xsi:type="dcterms:W3CDTF">2016-09-22T18:55:07Z</dcterms:created>
  <dcterms:modified xsi:type="dcterms:W3CDTF">2018-09-24T17:25:49Z</dcterms:modified>
</cp:coreProperties>
</file>